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9"/>
  </p:notesMasterIdLst>
  <p:sldIdLst>
    <p:sldId id="256" r:id="rId2"/>
    <p:sldId id="257" r:id="rId3"/>
    <p:sldId id="259" r:id="rId4"/>
    <p:sldId id="268" r:id="rId5"/>
    <p:sldId id="260" r:id="rId6"/>
    <p:sldId id="269" r:id="rId7"/>
    <p:sldId id="261" r:id="rId8"/>
    <p:sldId id="270" r:id="rId9"/>
    <p:sldId id="262" r:id="rId10"/>
    <p:sldId id="263" r:id="rId11"/>
    <p:sldId id="264" r:id="rId12"/>
    <p:sldId id="274" r:id="rId13"/>
    <p:sldId id="275" r:id="rId14"/>
    <p:sldId id="266" r:id="rId15"/>
    <p:sldId id="271" r:id="rId16"/>
    <p:sldId id="272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790" autoAdjust="0"/>
  </p:normalViewPr>
  <p:slideViewPr>
    <p:cSldViewPr snapToGrid="0" showGuides="1">
      <p:cViewPr varScale="1">
        <p:scale>
          <a:sx n="71" d="100"/>
          <a:sy n="71" d="100"/>
        </p:scale>
        <p:origin x="1109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png>
</file>

<file path=ppt/media/image10.png>
</file>

<file path=ppt/media/image2.png>
</file>

<file path=ppt/media/image3.wm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07E7FF-F13D-4250-A601-FA4EEEA91160}" type="datetimeFigureOut">
              <a:rPr lang="en-US" smtClean="0"/>
              <a:t>1/3/2020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A0004F-AFD2-4B8A-8DFE-7AD27EBED1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846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Difference of Gradients -&gt; Application of </a:t>
            </a:r>
            <a:r>
              <a:rPr lang="en-US" dirty="0" err="1"/>
              <a:t>LoG</a:t>
            </a:r>
            <a:r>
              <a:rPr lang="en-US" dirty="0"/>
              <a:t> pyramids different pyramids at different levels.</a:t>
            </a:r>
          </a:p>
          <a:p>
            <a:r>
              <a:rPr lang="en-US" dirty="0" err="1"/>
              <a:t>Hassian</a:t>
            </a:r>
            <a:r>
              <a:rPr lang="en-US" dirty="0"/>
              <a:t> detector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0004F-AFD2-4B8A-8DFE-7AD27EBED10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559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BFMatcher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going to try all the possibilities (which is the meaning of "Brute Force" and hence it will find the best matches.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FLANN, meaning "Fast Library for Approximate Nearest Neighbors", will be much faster but will find an approximate nearest neighbors. It will find a good matching, but not necessarily the best possible one.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0004F-AFD2-4B8A-8DFE-7AD27EBED10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27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know, with </a:t>
            </a:r>
            <a:r>
              <a:rPr lang="en-US" dirty="0" err="1"/>
              <a:t>homography</a:t>
            </a:r>
            <a:r>
              <a:rPr lang="en-US" dirty="0"/>
              <a:t> matrices we are able transform images into desired forms. Here, we user RANSAC method to calculate </a:t>
            </a:r>
            <a:r>
              <a:rPr lang="en-US" dirty="0" err="1"/>
              <a:t>homography</a:t>
            </a:r>
            <a:r>
              <a:rPr lang="en-US" dirty="0"/>
              <a:t> matrix.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A0004F-AFD2-4B8A-8DFE-7AD27EBED10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99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18E61-7B2B-49CC-8CA3-096D22D69CE2}" type="datetime1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705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587BF-A842-4E9D-9133-0E0BBFE8B77F}" type="datetime1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346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C7A349-213C-4B83-9417-F4161914D2A7}" type="datetime1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3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44112-4DE7-4EAD-85FC-597083E64325}" type="datetime1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600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5A0FA-602C-437F-85BD-BE18E781A620}" type="datetime1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1344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1985A-DDF5-4DB4-8C70-C4E9B77DAA52}" type="datetime1">
              <a:rPr lang="en-US" smtClean="0"/>
              <a:t>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25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CA3DF-D86F-4FA0-BBFC-1919247B3F74}" type="datetime1">
              <a:rPr lang="en-US" smtClean="0"/>
              <a:t>1/3/2020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053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82E40F-6253-46DA-8603-E07DA3AF85C5}" type="datetime1">
              <a:rPr lang="en-US" smtClean="0"/>
              <a:t>1/3/2020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830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CF71D-2BC4-4D57-A23A-77F988B78585}" type="datetime1">
              <a:rPr lang="en-US" smtClean="0"/>
              <a:t>1/3/2020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925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44B6AA7-F3BF-4ED6-B9F8-A4036C9EB4D9}" type="datetime1">
              <a:rPr lang="en-US" smtClean="0"/>
              <a:t>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77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083C60-B10A-4341-8980-6E70F48471CD}" type="datetime1">
              <a:rPr lang="en-US" smtClean="0"/>
              <a:t>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204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D4A644B-A07B-4698-868A-6A517EB4FF72}" type="datetime1">
              <a:rPr lang="en-US" smtClean="0"/>
              <a:t>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B9EFA3A-7C53-4075-A17E-B997FE23D95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208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imagesearch.com/2016/01/11/opencv-panorama-stitching/" TargetMode="External"/><Relationship Id="rId2" Type="http://schemas.openxmlformats.org/officeDocument/2006/relationships/hyperlink" Target="http://graphics.cs.cmu.edu/courses/15-463/2010_spring/Lectures/blending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cv-python-tutroals.readthedocs.io/en/latest/py_tutorials/py_feature2d/py_matcher/py_matcher.html" TargetMode="External"/><Relationship Id="rId4" Type="http://schemas.openxmlformats.org/officeDocument/2006/relationships/hyperlink" Target="https://kipalog.com/posts/Dung-RANSAC-de-loai-bo-nhieu-trong-mo-hinh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748792"/>
            <a:ext cx="10058400" cy="2471928"/>
          </a:xfrm>
        </p:spPr>
        <p:txBody>
          <a:bodyPr>
            <a:normAutofit fontScale="90000"/>
          </a:bodyPr>
          <a:lstStyle/>
          <a:p>
            <a:pPr algn="ctr">
              <a:lnSpc>
                <a:spcPct val="112000"/>
              </a:lnSpc>
            </a:pPr>
            <a:r>
              <a:rPr lang="en-US" sz="6600" dirty="0">
                <a:latin typeface="+mn-lt"/>
              </a:rPr>
              <a:t>CS231.K11	</a:t>
            </a:r>
            <a:br>
              <a:rPr lang="en-US" sz="6600" dirty="0">
                <a:latin typeface="+mn-lt"/>
              </a:rPr>
            </a:br>
            <a:r>
              <a:rPr lang="en-US" sz="6600" dirty="0">
                <a:latin typeface="+mn-lt"/>
              </a:rPr>
              <a:t>TẠO ẢNH PANORAMA</a:t>
            </a:r>
            <a:br>
              <a:rPr lang="en-US" sz="6600" dirty="0">
                <a:latin typeface="+mn-lt"/>
              </a:rPr>
            </a:br>
            <a:r>
              <a:rPr lang="en-US" sz="6600" dirty="0">
                <a:latin typeface="+mn-lt"/>
              </a:rPr>
              <a:t>							</a:t>
            </a:r>
            <a:r>
              <a:rPr lang="en-US" sz="2400" dirty="0">
                <a:latin typeface="+mn-lt"/>
              </a:rPr>
              <a:t>GVHD: Nguyễn </a:t>
            </a:r>
            <a:r>
              <a:rPr lang="en-US" sz="2400" dirty="0" err="1">
                <a:latin typeface="+mn-lt"/>
              </a:rPr>
              <a:t>Vĩnh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 err="1">
                <a:latin typeface="+mn-lt"/>
              </a:rPr>
              <a:t>Tiệp</a:t>
            </a:r>
            <a:endParaRPr lang="en-US" sz="6600" dirty="0">
              <a:latin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F78601-0305-4334-9224-975A9CF5E2D6}"/>
              </a:ext>
            </a:extLst>
          </p:cNvPr>
          <p:cNvSpPr txBox="1">
            <a:spLocks/>
          </p:cNvSpPr>
          <p:nvPr/>
        </p:nvSpPr>
        <p:spPr>
          <a:xfrm>
            <a:off x="1330960" y="3429000"/>
            <a:ext cx="10058400" cy="294132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12000"/>
              </a:lnSpc>
            </a:pPr>
            <a:br>
              <a:rPr lang="en-US" sz="6600" dirty="0">
                <a:latin typeface="+mn-lt"/>
              </a:rPr>
            </a:br>
            <a:r>
              <a:rPr lang="en-US" sz="6600" dirty="0">
                <a:latin typeface="+mn-lt"/>
              </a:rPr>
              <a:t>						</a:t>
            </a:r>
            <a:r>
              <a:rPr lang="en-US" sz="3400" dirty="0">
                <a:latin typeface="+mn-lt"/>
              </a:rPr>
              <a:t> </a:t>
            </a:r>
            <a:r>
              <a:rPr lang="en-US" sz="3400" dirty="0" err="1">
                <a:latin typeface="+mn-lt"/>
              </a:rPr>
              <a:t>Thành</a:t>
            </a:r>
            <a:r>
              <a:rPr lang="en-US" sz="3400" dirty="0">
                <a:latin typeface="+mn-lt"/>
              </a:rPr>
              <a:t> </a:t>
            </a:r>
            <a:r>
              <a:rPr lang="en-US" sz="3400" dirty="0" err="1">
                <a:latin typeface="+mn-lt"/>
              </a:rPr>
              <a:t>viên</a:t>
            </a:r>
            <a:r>
              <a:rPr lang="en-US" sz="3400" dirty="0">
                <a:latin typeface="+mn-lt"/>
              </a:rPr>
              <a:t> </a:t>
            </a:r>
            <a:r>
              <a:rPr lang="en-US" sz="3400" dirty="0" err="1">
                <a:latin typeface="+mn-lt"/>
              </a:rPr>
              <a:t>trong</a:t>
            </a:r>
            <a:r>
              <a:rPr lang="en-US" sz="3400" dirty="0">
                <a:latin typeface="+mn-lt"/>
              </a:rPr>
              <a:t> </a:t>
            </a:r>
            <a:r>
              <a:rPr lang="en-US" sz="3400" dirty="0" err="1">
                <a:latin typeface="+mn-lt"/>
              </a:rPr>
              <a:t>nhóm</a:t>
            </a:r>
            <a:r>
              <a:rPr lang="en-US" sz="3400" dirty="0">
                <a:latin typeface="+mn-lt"/>
              </a:rPr>
              <a:t>:</a:t>
            </a:r>
          </a:p>
          <a:p>
            <a:pPr algn="ctr">
              <a:lnSpc>
                <a:spcPct val="170000"/>
              </a:lnSpc>
            </a:pPr>
            <a:r>
              <a:rPr lang="en-US" sz="3400" dirty="0">
                <a:latin typeface="+mn-lt"/>
              </a:rPr>
              <a:t>						          Nguyễn Đình Vinh 16521582</a:t>
            </a:r>
          </a:p>
          <a:p>
            <a:pPr algn="ctr">
              <a:lnSpc>
                <a:spcPct val="170000"/>
              </a:lnSpc>
            </a:pPr>
            <a:r>
              <a:rPr lang="en-US" sz="3400" dirty="0">
                <a:latin typeface="+mn-lt"/>
              </a:rPr>
              <a:t>    						                  Nguyễn </a:t>
            </a:r>
            <a:r>
              <a:rPr lang="en-US" sz="3400" dirty="0" err="1">
                <a:latin typeface="+mn-lt"/>
              </a:rPr>
              <a:t>Đắc</a:t>
            </a:r>
            <a:r>
              <a:rPr lang="en-US" sz="3400" dirty="0">
                <a:latin typeface="+mn-lt"/>
              </a:rPr>
              <a:t> Phi </a:t>
            </a:r>
            <a:r>
              <a:rPr lang="en-US" sz="3400" dirty="0" err="1">
                <a:latin typeface="+mn-lt"/>
              </a:rPr>
              <a:t>Hùng</a:t>
            </a:r>
            <a:r>
              <a:rPr lang="en-US" sz="3400" dirty="0">
                <a:latin typeface="+mn-lt"/>
              </a:rPr>
              <a:t> 16521688</a:t>
            </a:r>
          </a:p>
          <a:p>
            <a:pPr algn="ctr">
              <a:lnSpc>
                <a:spcPct val="170000"/>
              </a:lnSpc>
            </a:pPr>
            <a:r>
              <a:rPr lang="en-US" sz="3400" dirty="0">
                <a:latin typeface="+mn-lt"/>
              </a:rPr>
              <a:t>					                      </a:t>
            </a:r>
            <a:r>
              <a:rPr lang="en-US" sz="3400" dirty="0" err="1">
                <a:latin typeface="+mn-lt"/>
              </a:rPr>
              <a:t>Phạm</a:t>
            </a:r>
            <a:r>
              <a:rPr lang="en-US" sz="3400" dirty="0">
                <a:latin typeface="+mn-lt"/>
              </a:rPr>
              <a:t> </a:t>
            </a:r>
            <a:r>
              <a:rPr lang="en-US" sz="3400" dirty="0" err="1">
                <a:latin typeface="+mn-lt"/>
              </a:rPr>
              <a:t>Thị</a:t>
            </a:r>
            <a:r>
              <a:rPr lang="en-US" sz="3400" dirty="0">
                <a:latin typeface="+mn-lt"/>
              </a:rPr>
              <a:t> Nga 16521743</a:t>
            </a:r>
          </a:p>
          <a:p>
            <a:pPr algn="ctr">
              <a:lnSpc>
                <a:spcPct val="112000"/>
              </a:lnSpc>
            </a:pPr>
            <a:r>
              <a:rPr lang="en-US" sz="2400" dirty="0">
                <a:latin typeface="+mn-lt"/>
              </a:rPr>
              <a:t>			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972EBE-42A6-4E2D-A9D2-2A359405B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/>
          <a:lstStyle/>
          <a:p>
            <a:pPr algn="ctr"/>
            <a:fld id="{EB9EFA3A-7C53-4075-A17E-B997FE23D95E}" type="slidenum">
              <a:rPr lang="en-US" smtClean="0"/>
              <a:pPr algn="ctr"/>
              <a:t>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2A285-ECA2-49F9-83C3-34FEA5FDC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838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B5: PROJECTIVE TRANSFORMATION</a:t>
            </a:r>
          </a:p>
        </p:txBody>
      </p:sp>
      <p:pic>
        <p:nvPicPr>
          <p:cNvPr id="4" name="Content Placeholder 10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354" t="32438" r="29567" b="8832"/>
          <a:stretch/>
        </p:blipFill>
        <p:spPr>
          <a:xfrm>
            <a:off x="3789101" y="2201102"/>
            <a:ext cx="4674758" cy="2752513"/>
          </a:xfrm>
          <a:prstGeom prst="rect">
            <a:avLst/>
          </a:prstGeom>
        </p:spPr>
      </p:pic>
      <p:sp>
        <p:nvSpPr>
          <p:cNvPr id="5" name="Content Placeholder 9"/>
          <p:cNvSpPr txBox="1">
            <a:spLocks/>
          </p:cNvSpPr>
          <p:nvPr/>
        </p:nvSpPr>
        <p:spPr>
          <a:xfrm>
            <a:off x="1097280" y="5341897"/>
            <a:ext cx="10058400" cy="75162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b="1" dirty="0"/>
              <a:t>OpenCV: </a:t>
            </a:r>
            <a:r>
              <a:rPr lang="en-US" sz="2600" i="1" dirty="0" err="1"/>
              <a:t>warpPerspective</a:t>
            </a:r>
            <a:r>
              <a:rPr lang="en-US" sz="2600" i="1" dirty="0"/>
              <a:t>()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D6F4C1-D306-4706-9CA5-4FFF99E05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C1B628-2489-45CB-94D7-863F00F33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741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250" y="-576997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B6: STITCH IMAGES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01B4C-6A96-4E9C-9EF1-99B25DDCF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11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435EE-0332-431D-8135-F545CEBA3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B00F9E0-2871-48B0-99B6-5C3FB3F6EBC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41" y="802640"/>
            <a:ext cx="10707817" cy="5455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8431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4560" y="-692289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B7: Blending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01B4C-6A96-4E9C-9EF1-99B25DDCF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435EE-0332-431D-8135-F545CEBA3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06F735-FBA9-4253-AF57-EBF264A6F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564" y="1001015"/>
            <a:ext cx="10962639" cy="521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5571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4560" y="-692289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B7: Blending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01B4C-6A96-4E9C-9EF1-99B25DDCF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13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435EE-0332-431D-8135-F545CEBA3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DFC30ED9-72B3-43F2-928C-EA7C28FAF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065951"/>
            <a:ext cx="5994401" cy="508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A58BBC96-2445-43BB-B857-DF317D1F5B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00" y="1065951"/>
            <a:ext cx="5943600" cy="5086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72338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799" y="-556677"/>
            <a:ext cx="10058400" cy="1450757"/>
          </a:xfrm>
        </p:spPr>
        <p:txBody>
          <a:bodyPr/>
          <a:lstStyle/>
          <a:p>
            <a:pPr algn="ctr"/>
            <a:r>
              <a:rPr lang="en-US" dirty="0"/>
              <a:t>B7: Crop &amp; Blend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77F847-62CA-4328-96C4-D9B6DDA13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A7AB0-B53C-42CA-8831-5FAB406B2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64F481A-084E-4325-81EE-B9EB77513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B241717-7804-4358-BACE-6C4B4341F5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922" y="772159"/>
            <a:ext cx="11178918" cy="5302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1252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B7: Multi Stitching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F7297-9EB1-4EA0-90E5-994F4C82B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8DE9E-ED24-443D-91F9-49341D58B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551E4D69-CC6C-4161-A54D-9756B346AF9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0908" y="1737360"/>
            <a:ext cx="12532908" cy="4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4004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Tốc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lí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SIFT&lt; SURF &lt; ORB. </a:t>
            </a:r>
            <a:r>
              <a:rPr lang="en-US" dirty="0" err="1"/>
              <a:t>Tuy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 qua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SURF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ổn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.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SIFT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chậm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lí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treo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. </a:t>
            </a:r>
            <a:r>
              <a:rPr lang="en-US" dirty="0" err="1"/>
              <a:t>Còn</a:t>
            </a:r>
            <a:r>
              <a:rPr lang="en-US" dirty="0"/>
              <a:t> ORB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phụ</a:t>
            </a:r>
            <a:r>
              <a:rPr lang="en-US" dirty="0"/>
              <a:t> </a:t>
            </a:r>
            <a:r>
              <a:rPr lang="en-US" dirty="0" err="1"/>
              <a:t>thuộc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/>
              <a:t>ng </a:t>
            </a:r>
            <a:r>
              <a:rPr lang="en-US" dirty="0" err="1"/>
              <a:t>chúng</a:t>
            </a:r>
            <a:r>
              <a:rPr lang="en-US" dirty="0"/>
              <a:t> ta </a:t>
            </a:r>
            <a:r>
              <a:rPr lang="en-US" dirty="0" err="1"/>
              <a:t>phải</a:t>
            </a:r>
            <a:r>
              <a:rPr lang="en-US" dirty="0"/>
              <a:t> set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từng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,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thấp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góc</a:t>
            </a:r>
            <a:r>
              <a:rPr lang="en-US" dirty="0"/>
              <a:t> </a:t>
            </a:r>
            <a:r>
              <a:rPr lang="en-US" dirty="0" err="1"/>
              <a:t>chụp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ít</a:t>
            </a:r>
            <a:r>
              <a:rPr lang="en-US" dirty="0"/>
              <a:t> </a:t>
            </a:r>
            <a:r>
              <a:rPr lang="en-US" dirty="0" err="1"/>
              <a:t>thì</a:t>
            </a:r>
            <a:r>
              <a:rPr lang="en-US" dirty="0"/>
              <a:t> ORB </a:t>
            </a:r>
            <a:r>
              <a:rPr lang="en-US" dirty="0" err="1"/>
              <a:t>không</a:t>
            </a:r>
            <a:r>
              <a:rPr lang="en-US" dirty="0"/>
              <a:t> matching đ</a:t>
            </a:r>
            <a:r>
              <a:rPr lang="vi-VN" dirty="0"/>
              <a:t>ư</a:t>
            </a:r>
            <a:r>
              <a:rPr lang="en-US" dirty="0" err="1"/>
              <a:t>ợc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Ảnh</a:t>
            </a:r>
            <a:r>
              <a:rPr lang="en-US" dirty="0"/>
              <a:t>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chụp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thứ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 sang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ng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tất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/>
              <a:t>.</a:t>
            </a:r>
          </a:p>
          <a:p>
            <a:pPr marL="0" indent="0">
              <a:buNone/>
            </a:pPr>
            <a:r>
              <a:rPr lang="en-US"/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Phần</a:t>
            </a:r>
            <a:r>
              <a:rPr lang="en-US" dirty="0"/>
              <a:t> multi stitching </a:t>
            </a:r>
            <a:r>
              <a:rPr lang="en-US" dirty="0" err="1"/>
              <a:t>ch</a:t>
            </a:r>
            <a:r>
              <a:rPr lang="vi-VN" dirty="0"/>
              <a:t>ư</a:t>
            </a:r>
            <a:r>
              <a:rPr lang="en-US" dirty="0"/>
              <a:t>a đ</a:t>
            </a:r>
            <a:r>
              <a:rPr lang="vi-VN" dirty="0"/>
              <a:t>ư</a:t>
            </a:r>
            <a:r>
              <a:rPr lang="en-US" dirty="0" err="1"/>
              <a:t>ợc</a:t>
            </a:r>
            <a:r>
              <a:rPr lang="en-US" dirty="0"/>
              <a:t>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vi-VN" dirty="0"/>
              <a:t>ư</a:t>
            </a:r>
            <a:r>
              <a:rPr lang="en-US" dirty="0"/>
              <a:t>u,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quá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E2DE89-65AC-4E7B-B139-36256456E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16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24869-D499-4C46-BFAD-C87D5CF31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900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Thanks for watching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:</a:t>
            </a:r>
          </a:p>
          <a:p>
            <a:r>
              <a:rPr lang="en-GB" dirty="0">
                <a:hlinkClick r:id="rId2"/>
              </a:rPr>
              <a:t>http://graphics.cs.cmu.edu/courses/15-463/2010_spring/Lectures/blending.pdf</a:t>
            </a:r>
            <a:endParaRPr lang="en-GB" dirty="0"/>
          </a:p>
          <a:p>
            <a:r>
              <a:rPr lang="en-GB" dirty="0">
                <a:hlinkClick r:id="rId3"/>
              </a:rPr>
              <a:t>https://www.pyimagesearch.com/2016/01/11/opencv-panorama-stitching/</a:t>
            </a:r>
            <a:endParaRPr lang="en-GB" dirty="0"/>
          </a:p>
          <a:p>
            <a:r>
              <a:rPr lang="en-GB" dirty="0">
                <a:hlinkClick r:id="rId4"/>
              </a:rPr>
              <a:t>https://kipalog.com/posts/Dung-RANSAC-de-loai-bo-nhieu-trong-mo-hinh</a:t>
            </a:r>
            <a:endParaRPr lang="en-GB" dirty="0"/>
          </a:p>
          <a:p>
            <a:r>
              <a:rPr lang="en-GB" dirty="0">
                <a:hlinkClick r:id="rId5"/>
              </a:rPr>
              <a:t>https://opencv-python-tutroals.readthedocs.io/en/latest/py_tutorials/py_feature2d/py_matcher/py_matcher.html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E2DE89-65AC-4E7B-B139-36256456E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24869-D499-4C46-BFAD-C87D5CF31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67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083" y="0"/>
            <a:ext cx="10058400" cy="1450757"/>
          </a:xfrm>
        </p:spPr>
        <p:txBody>
          <a:bodyPr/>
          <a:lstStyle/>
          <a:p>
            <a:pPr algn="ctr"/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Ý t</a:t>
            </a:r>
            <a:r>
              <a:rPr lang="vi-V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ởng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Ghép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bức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chụp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góc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rộng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vi-V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0" indent="0">
              <a:buNone/>
            </a:pPr>
            <a:r>
              <a:rPr lang="en-US" sz="26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trận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Mask </a:t>
            </a:r>
          </a:p>
          <a:p>
            <a:pPr marL="0" indent="0">
              <a:buNone/>
            </a:pPr>
            <a:r>
              <a:rPr lang="en-US" sz="260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Opencv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keypoints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ng, matching, load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</a:t>
            </a:r>
            <a:r>
              <a:rPr lang="vi-V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6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</a:t>
            </a: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302CA4-F1E1-4238-8EA3-9698DF06B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F151E-CE5B-4D32-ABE9-F429A5F74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530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bước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1026118" y="3194077"/>
            <a:ext cx="1147774" cy="102580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keypoints</a:t>
            </a:r>
            <a:endParaRPr lang="en-US" dirty="0"/>
          </a:p>
        </p:txBody>
      </p:sp>
      <p:cxnSp>
        <p:nvCxnSpPr>
          <p:cNvPr id="49" name="Straight Arrow Connector 48"/>
          <p:cNvCxnSpPr>
            <a:cxnSpLocks/>
            <a:stCxn id="48" idx="3"/>
            <a:endCxn id="50" idx="1"/>
          </p:cNvCxnSpPr>
          <p:nvPr/>
        </p:nvCxnSpPr>
        <p:spPr>
          <a:xfrm>
            <a:off x="2173892" y="3706978"/>
            <a:ext cx="257031" cy="90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2430923" y="3258829"/>
            <a:ext cx="1335544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trích</a:t>
            </a:r>
            <a:r>
              <a:rPr lang="en-US" dirty="0"/>
              <a:t> 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trưng</a:t>
            </a:r>
            <a:r>
              <a:rPr lang="en-US" dirty="0"/>
              <a:t>.</a:t>
            </a:r>
          </a:p>
        </p:txBody>
      </p:sp>
      <p:cxnSp>
        <p:nvCxnSpPr>
          <p:cNvPr id="51" name="Straight Arrow Connector 50"/>
          <p:cNvCxnSpPr>
            <a:cxnSpLocks/>
            <a:stCxn id="50" idx="3"/>
            <a:endCxn id="52" idx="1"/>
          </p:cNvCxnSpPr>
          <p:nvPr/>
        </p:nvCxnSpPr>
        <p:spPr>
          <a:xfrm flipV="1">
            <a:off x="3766467" y="3706977"/>
            <a:ext cx="257031" cy="9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4023498" y="3249777"/>
            <a:ext cx="1046341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matching</a:t>
            </a:r>
          </a:p>
        </p:txBody>
      </p:sp>
      <p:sp>
        <p:nvSpPr>
          <p:cNvPr id="53" name="Rectangle 52"/>
          <p:cNvSpPr/>
          <p:nvPr/>
        </p:nvSpPr>
        <p:spPr>
          <a:xfrm>
            <a:off x="5467088" y="3248354"/>
            <a:ext cx="1543108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Tính</a:t>
            </a:r>
            <a:r>
              <a:rPr lang="en-US" dirty="0"/>
              <a:t> ma </a:t>
            </a:r>
            <a:r>
              <a:rPr lang="en-US" dirty="0" err="1"/>
              <a:t>trận</a:t>
            </a:r>
            <a:r>
              <a:rPr lang="en-US" dirty="0"/>
              <a:t> </a:t>
            </a:r>
            <a:r>
              <a:rPr lang="en-US" dirty="0" err="1"/>
              <a:t>homography</a:t>
            </a:r>
            <a:r>
              <a:rPr lang="en-US" dirty="0"/>
              <a:t> </a:t>
            </a:r>
          </a:p>
        </p:txBody>
      </p:sp>
      <p:cxnSp>
        <p:nvCxnSpPr>
          <p:cNvPr id="54" name="Straight Arrow Connector 53"/>
          <p:cNvCxnSpPr>
            <a:cxnSpLocks/>
            <a:stCxn id="52" idx="3"/>
            <a:endCxn id="53" idx="1"/>
          </p:cNvCxnSpPr>
          <p:nvPr/>
        </p:nvCxnSpPr>
        <p:spPr>
          <a:xfrm flipV="1">
            <a:off x="5069839" y="3705554"/>
            <a:ext cx="397249" cy="1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cxnSpLocks/>
            <a:stCxn id="53" idx="3"/>
            <a:endCxn id="56" idx="1"/>
          </p:cNvCxnSpPr>
          <p:nvPr/>
        </p:nvCxnSpPr>
        <p:spPr>
          <a:xfrm flipV="1">
            <a:off x="7010196" y="3704131"/>
            <a:ext cx="384878" cy="1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/>
          <p:cNvSpPr/>
          <p:nvPr/>
        </p:nvSpPr>
        <p:spPr>
          <a:xfrm>
            <a:off x="7395074" y="3246931"/>
            <a:ext cx="1634093" cy="9144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phép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.</a:t>
            </a:r>
          </a:p>
        </p:txBody>
      </p:sp>
      <p:sp>
        <p:nvSpPr>
          <p:cNvPr id="57" name="Rectangle 56"/>
          <p:cNvSpPr/>
          <p:nvPr/>
        </p:nvSpPr>
        <p:spPr>
          <a:xfrm>
            <a:off x="9369511" y="2901491"/>
            <a:ext cx="1543107" cy="160527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Tiến</a:t>
            </a:r>
            <a:r>
              <a:rPr lang="en-US" dirty="0"/>
              <a:t> </a:t>
            </a:r>
            <a:r>
              <a:rPr lang="en-US" dirty="0" err="1"/>
              <a:t>hành</a:t>
            </a:r>
            <a:r>
              <a:rPr lang="en-US" dirty="0"/>
              <a:t> </a:t>
            </a:r>
            <a:r>
              <a:rPr lang="en-US" dirty="0" err="1"/>
              <a:t>ghép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, blending </a:t>
            </a:r>
            <a:r>
              <a:rPr lang="en-US" dirty="0" err="1"/>
              <a:t>và</a:t>
            </a:r>
            <a:r>
              <a:rPr lang="en-US" dirty="0"/>
              <a:t> cropping</a:t>
            </a:r>
          </a:p>
        </p:txBody>
      </p:sp>
      <p:cxnSp>
        <p:nvCxnSpPr>
          <p:cNvPr id="58" name="Straight Arrow Connector 57"/>
          <p:cNvCxnSpPr>
            <a:cxnSpLocks/>
            <a:stCxn id="56" idx="3"/>
            <a:endCxn id="57" idx="1"/>
          </p:cNvCxnSpPr>
          <p:nvPr/>
        </p:nvCxnSpPr>
        <p:spPr>
          <a:xfrm>
            <a:off x="9029167" y="3704131"/>
            <a:ext cx="34034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cxnSpLocks/>
            <a:stCxn id="57" idx="3"/>
            <a:endCxn id="60" idx="1"/>
          </p:cNvCxnSpPr>
          <p:nvPr/>
        </p:nvCxnSpPr>
        <p:spPr>
          <a:xfrm flipV="1">
            <a:off x="10912618" y="3704130"/>
            <a:ext cx="29986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11212483" y="3459324"/>
            <a:ext cx="1010846" cy="489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Output</a:t>
            </a:r>
          </a:p>
        </p:txBody>
      </p:sp>
      <p:cxnSp>
        <p:nvCxnSpPr>
          <p:cNvPr id="61" name="Straight Arrow Connector 60"/>
          <p:cNvCxnSpPr>
            <a:cxnSpLocks/>
            <a:endCxn id="48" idx="1"/>
          </p:cNvCxnSpPr>
          <p:nvPr/>
        </p:nvCxnSpPr>
        <p:spPr>
          <a:xfrm flipV="1">
            <a:off x="687646" y="3706978"/>
            <a:ext cx="338472" cy="585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66208" y="3462171"/>
            <a:ext cx="730621" cy="4896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346709-1BAE-4EE3-8567-748639888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FD6BE-DC93-4AB0-AAE6-C1ADB1308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064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B1 INPUT: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644E83-F62C-487F-91F5-47B14D183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CDFD07-731B-4D51-85EB-B79D2EF2F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D15DC9D-C88A-4691-990C-2F5C10950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77266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1392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B2: TÌM KEYPOINTS &amp;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77266"/>
            <a:ext cx="10058400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hứng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thú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Keypoints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rút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</a:t>
            </a:r>
          </a:p>
          <a:p>
            <a:pPr>
              <a:lnSpc>
                <a:spcPct val="100000"/>
              </a:lnSpc>
            </a:pPr>
            <a:endParaRPr lang="en-US" sz="26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3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rút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SIFT, SURF, ORB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rút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16206B-B3BB-4FFE-9ADE-A7DEE45BA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27E254-59A5-4150-8900-D841581D0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666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DETECT INTEREST POINTS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1E3804-2178-4705-8AFE-A0C26B145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68728-D513-41E3-BFE3-D5BAE6296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0086A6A-3B70-4CE3-B215-10015E0BF6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59" y="2025866"/>
            <a:ext cx="11105473" cy="3988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3465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B3: MATCHING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36202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FLANN (Fast Library for Approximate Nearest Neighbors)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cặp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</a:t>
            </a:r>
            <a:r>
              <a:rPr lang="vi-V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Euclid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2608" lvl="1" indent="0"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Tuy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cặp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nhiễu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RANSAC(</a:t>
            </a:r>
            <a:r>
              <a:rPr lang="en-GB" sz="2800" dirty="0" err="1"/>
              <a:t>RANdom</a:t>
            </a:r>
            <a:r>
              <a:rPr lang="en-GB" sz="2800" dirty="0"/>
              <a:t> </a:t>
            </a:r>
            <a:r>
              <a:rPr lang="en-GB" sz="2800" dirty="0" err="1"/>
              <a:t>SAmple</a:t>
            </a:r>
            <a:r>
              <a:rPr lang="en-GB" sz="2800" dirty="0"/>
              <a:t> Consensus)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nó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2"/>
            <a:r>
              <a:rPr lang="vi-VN" dirty="0"/>
              <a:t>ý </a:t>
            </a:r>
            <a:r>
              <a:rPr lang="vi-VN" dirty="0" err="1"/>
              <a:t>tưởng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RANSAC </a:t>
            </a:r>
            <a:r>
              <a:rPr lang="vi-VN" dirty="0" err="1"/>
              <a:t>giống</a:t>
            </a:r>
            <a:r>
              <a:rPr lang="vi-VN" dirty="0"/>
              <a:t> như </a:t>
            </a:r>
            <a:r>
              <a:rPr lang="vi-VN" dirty="0" err="1"/>
              <a:t>bầu</a:t>
            </a:r>
            <a:r>
              <a:rPr lang="vi-VN" dirty="0"/>
              <a:t> </a:t>
            </a:r>
            <a:r>
              <a:rPr lang="vi-VN" dirty="0" err="1"/>
              <a:t>phiếu</a:t>
            </a:r>
            <a:r>
              <a:rPr lang="vi-VN" dirty="0"/>
              <a:t> dân </a:t>
            </a:r>
            <a:r>
              <a:rPr lang="vi-VN" dirty="0" err="1"/>
              <a:t>chủ</a:t>
            </a:r>
            <a:r>
              <a:rPr lang="vi-VN" dirty="0"/>
              <a:t>:</a:t>
            </a:r>
          </a:p>
          <a:p>
            <a:pPr lvl="2"/>
            <a:r>
              <a:rPr lang="vi-VN" dirty="0" err="1"/>
              <a:t>Từ</a:t>
            </a:r>
            <a:r>
              <a:rPr lang="vi-VN" dirty="0"/>
              <a:t> </a:t>
            </a:r>
            <a:r>
              <a:rPr lang="vi-VN" dirty="0" err="1"/>
              <a:t>các</a:t>
            </a:r>
            <a:r>
              <a:rPr lang="vi-VN" dirty="0"/>
              <a:t> </a:t>
            </a:r>
            <a:r>
              <a:rPr lang="vi-VN" dirty="0" err="1"/>
              <a:t>cá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,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suy ra </a:t>
            </a:r>
            <a:r>
              <a:rPr lang="vi-VN" dirty="0" err="1"/>
              <a:t>nhiều</a:t>
            </a:r>
            <a:r>
              <a:rPr lang="vi-VN" dirty="0"/>
              <a:t> mô </a:t>
            </a:r>
            <a:r>
              <a:rPr lang="vi-VN" dirty="0" err="1"/>
              <a:t>hình</a:t>
            </a:r>
            <a:endParaRPr lang="vi-VN" dirty="0"/>
          </a:p>
          <a:p>
            <a:pPr lvl="2"/>
            <a:r>
              <a:rPr lang="vi-VN" dirty="0" err="1"/>
              <a:t>Đặt</a:t>
            </a:r>
            <a:r>
              <a:rPr lang="vi-VN" dirty="0"/>
              <a:t> ra </a:t>
            </a:r>
            <a:r>
              <a:rPr lang="vi-VN" dirty="0" err="1"/>
              <a:t>nguỡng</a:t>
            </a:r>
            <a:r>
              <a:rPr lang="vi-VN" dirty="0"/>
              <a:t> </a:t>
            </a:r>
            <a:r>
              <a:rPr lang="vi-VN" dirty="0" err="1"/>
              <a:t>nào</a:t>
            </a:r>
            <a:r>
              <a:rPr lang="vi-VN" dirty="0"/>
              <a:t> </a:t>
            </a:r>
            <a:r>
              <a:rPr lang="vi-VN" dirty="0" err="1"/>
              <a:t>đó</a:t>
            </a:r>
            <a:endParaRPr lang="vi-VN" dirty="0"/>
          </a:p>
          <a:p>
            <a:pPr lvl="2"/>
            <a:r>
              <a:rPr lang="vi-VN" dirty="0" err="1"/>
              <a:t>Bỏ</a:t>
            </a:r>
            <a:r>
              <a:rPr lang="vi-VN" dirty="0"/>
              <a:t> </a:t>
            </a:r>
            <a:r>
              <a:rPr lang="vi-VN" dirty="0" err="1"/>
              <a:t>phiếu</a:t>
            </a:r>
            <a:r>
              <a:rPr lang="vi-VN" dirty="0"/>
              <a:t>: </a:t>
            </a:r>
            <a:r>
              <a:rPr lang="vi-VN" dirty="0" err="1"/>
              <a:t>đối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mỗi</a:t>
            </a:r>
            <a:r>
              <a:rPr lang="vi-VN" dirty="0"/>
              <a:t> mô </a:t>
            </a:r>
            <a:r>
              <a:rPr lang="vi-VN" dirty="0" err="1"/>
              <a:t>hình</a:t>
            </a:r>
            <a:r>
              <a:rPr lang="vi-VN" dirty="0"/>
              <a:t>, </a:t>
            </a:r>
            <a:r>
              <a:rPr lang="vi-VN" dirty="0" err="1"/>
              <a:t>tính</a:t>
            </a:r>
            <a:r>
              <a:rPr lang="vi-VN" dirty="0"/>
              <a:t> </a:t>
            </a:r>
            <a:r>
              <a:rPr lang="vi-VN" dirty="0" err="1"/>
              <a:t>khoảng</a:t>
            </a:r>
            <a:r>
              <a:rPr lang="vi-VN" dirty="0"/>
              <a:t> </a:t>
            </a:r>
            <a:r>
              <a:rPr lang="vi-VN" dirty="0" err="1"/>
              <a:t>cách</a:t>
            </a:r>
            <a:r>
              <a:rPr lang="vi-VN" dirty="0"/>
              <a:t> </a:t>
            </a:r>
            <a:r>
              <a:rPr lang="vi-VN" dirty="0" err="1"/>
              <a:t>của</a:t>
            </a:r>
            <a:r>
              <a:rPr lang="vi-VN" dirty="0"/>
              <a:t> </a:t>
            </a:r>
            <a:r>
              <a:rPr lang="vi-VN" dirty="0" err="1"/>
              <a:t>mỗi</a:t>
            </a:r>
            <a:r>
              <a:rPr lang="vi-VN" dirty="0"/>
              <a:t> </a:t>
            </a:r>
            <a:r>
              <a:rPr lang="vi-VN" dirty="0" err="1"/>
              <a:t>cá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</a:t>
            </a:r>
            <a:r>
              <a:rPr lang="vi-VN" dirty="0" err="1"/>
              <a:t>đối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mô </a:t>
            </a:r>
            <a:r>
              <a:rPr lang="vi-VN" dirty="0" err="1"/>
              <a:t>hình</a:t>
            </a:r>
            <a:r>
              <a:rPr lang="vi-VN" dirty="0"/>
              <a:t>, </a:t>
            </a:r>
            <a:r>
              <a:rPr lang="vi-VN" dirty="0" err="1"/>
              <a:t>cá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</a:t>
            </a:r>
            <a:r>
              <a:rPr lang="vi-VN" dirty="0" err="1"/>
              <a:t>nào</a:t>
            </a:r>
            <a:r>
              <a:rPr lang="vi-VN" dirty="0"/>
              <a:t> </a:t>
            </a:r>
            <a:r>
              <a:rPr lang="vi-VN" dirty="0" err="1"/>
              <a:t>có</a:t>
            </a:r>
            <a:r>
              <a:rPr lang="vi-VN" dirty="0"/>
              <a:t> </a:t>
            </a:r>
            <a:r>
              <a:rPr lang="vi-VN" dirty="0" err="1"/>
              <a:t>khoảng</a:t>
            </a:r>
            <a:r>
              <a:rPr lang="vi-VN" dirty="0"/>
              <a:t> </a:t>
            </a:r>
            <a:r>
              <a:rPr lang="vi-VN" dirty="0" err="1"/>
              <a:t>cách</a:t>
            </a:r>
            <a:r>
              <a:rPr lang="vi-VN" dirty="0"/>
              <a:t> </a:t>
            </a:r>
            <a:r>
              <a:rPr lang="vi-VN" dirty="0" err="1"/>
              <a:t>vượt</a:t>
            </a:r>
            <a:r>
              <a:rPr lang="vi-VN" dirty="0"/>
              <a:t> </a:t>
            </a:r>
            <a:r>
              <a:rPr lang="vi-VN" dirty="0" err="1"/>
              <a:t>quá</a:t>
            </a:r>
            <a:r>
              <a:rPr lang="vi-VN" dirty="0"/>
              <a:t> </a:t>
            </a:r>
            <a:r>
              <a:rPr lang="vi-VN" dirty="0" err="1"/>
              <a:t>ngưỡng</a:t>
            </a:r>
            <a:r>
              <a:rPr lang="vi-VN" dirty="0"/>
              <a:t> coi như </a:t>
            </a:r>
            <a:r>
              <a:rPr lang="vi-VN" dirty="0" err="1"/>
              <a:t>nhiễu</a:t>
            </a:r>
            <a:r>
              <a:rPr lang="vi-VN" dirty="0"/>
              <a:t>, </a:t>
            </a:r>
            <a:r>
              <a:rPr lang="vi-VN" dirty="0" err="1"/>
              <a:t>nằm</a:t>
            </a:r>
            <a:r>
              <a:rPr lang="vi-VN" dirty="0"/>
              <a:t> </a:t>
            </a:r>
            <a:r>
              <a:rPr lang="vi-VN" dirty="0" err="1"/>
              <a:t>ngoài</a:t>
            </a:r>
            <a:r>
              <a:rPr lang="vi-VN" dirty="0"/>
              <a:t> mô </a:t>
            </a:r>
            <a:r>
              <a:rPr lang="vi-VN" dirty="0" err="1"/>
              <a:t>hình</a:t>
            </a:r>
            <a:endParaRPr lang="vi-VN" dirty="0"/>
          </a:p>
          <a:p>
            <a:pPr lvl="2"/>
            <a:r>
              <a:rPr lang="vi-VN" dirty="0" err="1"/>
              <a:t>Kiểm</a:t>
            </a:r>
            <a:r>
              <a:rPr lang="vi-VN" dirty="0"/>
              <a:t> </a:t>
            </a:r>
            <a:r>
              <a:rPr lang="vi-VN" dirty="0" err="1"/>
              <a:t>phiếu</a:t>
            </a:r>
            <a:r>
              <a:rPr lang="vi-VN" dirty="0"/>
              <a:t>: mô </a:t>
            </a:r>
            <a:r>
              <a:rPr lang="vi-VN" dirty="0" err="1"/>
              <a:t>hình</a:t>
            </a:r>
            <a:r>
              <a:rPr lang="vi-VN" dirty="0"/>
              <a:t> </a:t>
            </a:r>
            <a:r>
              <a:rPr lang="vi-VN" dirty="0" err="1"/>
              <a:t>hợp</a:t>
            </a:r>
            <a:r>
              <a:rPr lang="vi-VN" dirty="0"/>
              <a:t> </a:t>
            </a:r>
            <a:r>
              <a:rPr lang="vi-VN" dirty="0" err="1"/>
              <a:t>với</a:t>
            </a:r>
            <a:r>
              <a:rPr lang="vi-VN" dirty="0"/>
              <a:t> </a:t>
            </a:r>
            <a:r>
              <a:rPr lang="vi-VN" dirty="0" err="1"/>
              <a:t>nhiều</a:t>
            </a:r>
            <a:r>
              <a:rPr lang="vi-VN" dirty="0"/>
              <a:t> </a:t>
            </a:r>
            <a:r>
              <a:rPr lang="vi-VN" dirty="0" err="1"/>
              <a:t>cá</a:t>
            </a:r>
            <a:r>
              <a:rPr lang="vi-VN" dirty="0"/>
              <a:t> </a:t>
            </a:r>
            <a:r>
              <a:rPr lang="vi-VN" dirty="0" err="1"/>
              <a:t>thể</a:t>
            </a:r>
            <a:r>
              <a:rPr lang="vi-VN" dirty="0"/>
              <a:t> </a:t>
            </a:r>
            <a:r>
              <a:rPr lang="vi-VN" dirty="0" err="1"/>
              <a:t>nhất</a:t>
            </a:r>
            <a:r>
              <a:rPr lang="vi-VN" dirty="0"/>
              <a:t> </a:t>
            </a:r>
            <a:r>
              <a:rPr lang="vi-VN" dirty="0" err="1"/>
              <a:t>là</a:t>
            </a:r>
            <a:r>
              <a:rPr lang="vi-VN" dirty="0"/>
              <a:t> mô </a:t>
            </a:r>
            <a:r>
              <a:rPr lang="vi-VN" dirty="0" err="1"/>
              <a:t>hình</a:t>
            </a:r>
            <a:r>
              <a:rPr lang="vi-VN" dirty="0"/>
              <a:t> </a:t>
            </a:r>
            <a:r>
              <a:rPr lang="vi-VN" dirty="0" err="1"/>
              <a:t>tốt</a:t>
            </a:r>
            <a:r>
              <a:rPr lang="vi-VN" dirty="0"/>
              <a:t> </a:t>
            </a:r>
            <a:r>
              <a:rPr lang="vi-VN" dirty="0" err="1"/>
              <a:t>nhất</a:t>
            </a:r>
            <a:endParaRPr lang="vi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2FCA8-63BD-4C26-9B9D-B5ED4A6D0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1A2EE-6157-4735-A3B1-D46350EB5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34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MATCHES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187BE7C-51DA-4443-AA33-698A6B33A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F4926-0ECC-43EA-8E35-FD23F21E7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C80403C-A602-4150-AD3E-20DB26CF1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217" y="1941889"/>
            <a:ext cx="11367565" cy="4082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456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B4: </a:t>
            </a:r>
            <a:r>
              <a:rPr lang="en-US" dirty="0" err="1"/>
              <a:t>Tính</a:t>
            </a:r>
            <a:r>
              <a:rPr lang="en-US" dirty="0"/>
              <a:t> MA TRẬN HOMOGRAPHY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3401644"/>
              </p:ext>
            </p:extLst>
          </p:nvPr>
        </p:nvGraphicFramePr>
        <p:xfrm>
          <a:off x="423064" y="3113965"/>
          <a:ext cx="5192513" cy="123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2" r:id="rId4" imgW="5917320" imgH="1409400" progId="">
                  <p:embed/>
                </p:oleObj>
              </mc:Choice>
              <mc:Fallback>
                <p:oleObj r:id="rId4" imgW="5917320" imgH="140940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3064" y="3113965"/>
                        <a:ext cx="5192513" cy="123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097280" y="5341897"/>
            <a:ext cx="10058400" cy="751628"/>
          </a:xfrm>
        </p:spPr>
        <p:txBody>
          <a:bodyPr>
            <a:normAutofit/>
          </a:bodyPr>
          <a:lstStyle/>
          <a:p>
            <a:r>
              <a:rPr lang="en-US" sz="2600" b="1" dirty="0"/>
              <a:t>OpenCV: </a:t>
            </a:r>
            <a:r>
              <a:rPr lang="en-US" sz="2600" i="1" dirty="0" err="1"/>
              <a:t>findHomography</a:t>
            </a:r>
            <a:r>
              <a:rPr lang="en-US" sz="2600" i="1" dirty="0"/>
              <a:t>()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330287" y="2960610"/>
            <a:ext cx="4672993" cy="1543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trận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homography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thiểu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cặp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ơng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bức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trận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homography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rồi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dàng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đúng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góc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ợc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“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mốc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505615-0BAE-4D99-AFCD-092F74F1D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EFA3A-7C53-4075-A17E-B997FE23D95E}" type="slidenum">
              <a:rPr lang="en-US" smtClean="0"/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F5C18-621E-4ECB-909E-9840695B2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15178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499</TotalTime>
  <Words>757</Words>
  <Application>Microsoft Office PowerPoint</Application>
  <PresentationFormat>Widescreen</PresentationFormat>
  <Paragraphs>89</Paragraphs>
  <Slides>17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Retrospect</vt:lpstr>
      <vt:lpstr>CS231.K11  TẠO ẢNH PANORAMA        GVHD: Nguyễn Vĩnh Tiệp</vt:lpstr>
      <vt:lpstr>Giới thiệu chung về Project</vt:lpstr>
      <vt:lpstr>Các bước thực hiện</vt:lpstr>
      <vt:lpstr>B1 INPUT:</vt:lpstr>
      <vt:lpstr>B2: TÌM KEYPOINTS &amp; FEATURES</vt:lpstr>
      <vt:lpstr>DETECT INTEREST POINTS</vt:lpstr>
      <vt:lpstr>B3: MATCHING</vt:lpstr>
      <vt:lpstr>MATCHES</vt:lpstr>
      <vt:lpstr>B4: Tính MA TRẬN HOMOGRAPHY</vt:lpstr>
      <vt:lpstr>B5: PROJECTIVE TRANSFORMATION</vt:lpstr>
      <vt:lpstr>B6: STITCH IMAGES</vt:lpstr>
      <vt:lpstr>B7: Blending</vt:lpstr>
      <vt:lpstr>B7: Blending</vt:lpstr>
      <vt:lpstr>B7: Crop &amp; Blend</vt:lpstr>
      <vt:lpstr>B7: Multi Stitching</vt:lpstr>
      <vt:lpstr>Tự Đánh giá</vt:lpstr>
      <vt:lpstr>Thanks for watching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FEATURE BASED  PANORAMIC IMAGE GENERATION</dc:title>
  <dc:creator>Buğra Can Sefercik</dc:creator>
  <cp:lastModifiedBy>Vinh Nguyễn đình</cp:lastModifiedBy>
  <cp:revision>73</cp:revision>
  <dcterms:created xsi:type="dcterms:W3CDTF">2017-01-11T19:28:22Z</dcterms:created>
  <dcterms:modified xsi:type="dcterms:W3CDTF">2020-01-03T09:44:14Z</dcterms:modified>
</cp:coreProperties>
</file>

<file path=docProps/thumbnail.jpeg>
</file>